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111" d="100"/>
          <a:sy n="111" d="100"/>
        </p:scale>
        <p:origin x="34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en-US"/>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en-US"/>
          </a:p>
        </p:txBody>
      </p:sp>
      <p:sp>
        <p:nvSpPr>
          <p:cNvPr id="4" name="Місце для дати 3"/>
          <p:cNvSpPr>
            <a:spLocks noGrp="1"/>
          </p:cNvSpPr>
          <p:nvPr>
            <p:ph type="dt" sz="half" idx="10"/>
          </p:nvPr>
        </p:nvSpPr>
        <p:spPr/>
        <p:txBody>
          <a:body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11"/>
          </p:nvPr>
        </p:nvSpPr>
        <p:spPr/>
        <p:txBody>
          <a:bodyPr/>
          <a:lstStyle/>
          <a:p>
            <a:endParaRPr lang="en-US"/>
          </a:p>
        </p:txBody>
      </p:sp>
      <p:sp>
        <p:nvSpPr>
          <p:cNvPr id="6" name="Місце для номера слайда 5"/>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2876696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3"/>
          <p:cNvSpPr>
            <a:spLocks noGrp="1"/>
          </p:cNvSpPr>
          <p:nvPr>
            <p:ph type="dt" sz="half" idx="10"/>
          </p:nvPr>
        </p:nvSpPr>
        <p:spPr/>
        <p:txBody>
          <a:body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11"/>
          </p:nvPr>
        </p:nvSpPr>
        <p:spPr/>
        <p:txBody>
          <a:bodyPr/>
          <a:lstStyle/>
          <a:p>
            <a:endParaRPr lang="en-US"/>
          </a:p>
        </p:txBody>
      </p:sp>
      <p:sp>
        <p:nvSpPr>
          <p:cNvPr id="6" name="Місце для номера слайда 5"/>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1932803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en-US"/>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3"/>
          <p:cNvSpPr>
            <a:spLocks noGrp="1"/>
          </p:cNvSpPr>
          <p:nvPr>
            <p:ph type="dt" sz="half" idx="10"/>
          </p:nvPr>
        </p:nvSpPr>
        <p:spPr/>
        <p:txBody>
          <a:body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11"/>
          </p:nvPr>
        </p:nvSpPr>
        <p:spPr/>
        <p:txBody>
          <a:bodyPr/>
          <a:lstStyle/>
          <a:p>
            <a:endParaRPr lang="en-US"/>
          </a:p>
        </p:txBody>
      </p:sp>
      <p:sp>
        <p:nvSpPr>
          <p:cNvPr id="6" name="Місце для номера слайда 5"/>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2771087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Титульний слайд">
    <p:spTree>
      <p:nvGrpSpPr>
        <p:cNvPr id="1" name=""/>
        <p:cNvGrpSpPr/>
        <p:nvPr/>
      </p:nvGrpSpPr>
      <p:grpSpPr>
        <a:xfrm>
          <a:off x="0" y="0"/>
          <a:ext cx="0" cy="0"/>
          <a:chOff x="0" y="0"/>
          <a:chExt cx="0" cy="0"/>
        </a:xfrm>
      </p:grpSpPr>
      <p:pic>
        <p:nvPicPr>
          <p:cNvPr id="3" name="Рисунок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84" y="0"/>
            <a:ext cx="12185233" cy="6858000"/>
          </a:xfrm>
          <a:prstGeom prst="rect">
            <a:avLst/>
          </a:prstGeom>
        </p:spPr>
      </p:pic>
    </p:spTree>
    <p:extLst>
      <p:ext uri="{BB962C8B-B14F-4D97-AF65-F5344CB8AC3E}">
        <p14:creationId xmlns:p14="http://schemas.microsoft.com/office/powerpoint/2010/main" val="183938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3"/>
          <p:cNvSpPr>
            <a:spLocks noGrp="1"/>
          </p:cNvSpPr>
          <p:nvPr>
            <p:ph type="dt" sz="half" idx="10"/>
          </p:nvPr>
        </p:nvSpPr>
        <p:spPr/>
        <p:txBody>
          <a:body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11"/>
          </p:nvPr>
        </p:nvSpPr>
        <p:spPr/>
        <p:txBody>
          <a:bodyPr/>
          <a:lstStyle/>
          <a:p>
            <a:endParaRPr lang="en-US"/>
          </a:p>
        </p:txBody>
      </p:sp>
      <p:sp>
        <p:nvSpPr>
          <p:cNvPr id="6" name="Місце для номера слайда 5"/>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4125008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en-US"/>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11"/>
          </p:nvPr>
        </p:nvSpPr>
        <p:spPr/>
        <p:txBody>
          <a:bodyPr/>
          <a:lstStyle/>
          <a:p>
            <a:endParaRPr lang="en-US"/>
          </a:p>
        </p:txBody>
      </p:sp>
      <p:sp>
        <p:nvSpPr>
          <p:cNvPr id="6" name="Місце для номера слайда 5"/>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1167920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дати 4"/>
          <p:cNvSpPr>
            <a:spLocks noGrp="1"/>
          </p:cNvSpPr>
          <p:nvPr>
            <p:ph type="dt" sz="half" idx="10"/>
          </p:nvPr>
        </p:nvSpPr>
        <p:spPr/>
        <p:txBody>
          <a:bodyPr/>
          <a:lstStyle/>
          <a:p>
            <a:fld id="{026A8CAC-3A99-4346-8013-14AF4E296E6B}" type="datetimeFigureOut">
              <a:rPr lang="en-US" smtClean="0"/>
              <a:t>2/7/2022</a:t>
            </a:fld>
            <a:endParaRPr lang="en-US"/>
          </a:p>
        </p:txBody>
      </p:sp>
      <p:sp>
        <p:nvSpPr>
          <p:cNvPr id="6" name="Місце для нижнього колонтитула 5"/>
          <p:cNvSpPr>
            <a:spLocks noGrp="1"/>
          </p:cNvSpPr>
          <p:nvPr>
            <p:ph type="ftr" sz="quarter" idx="11"/>
          </p:nvPr>
        </p:nvSpPr>
        <p:spPr/>
        <p:txBody>
          <a:bodyPr/>
          <a:lstStyle/>
          <a:p>
            <a:endParaRPr lang="en-US"/>
          </a:p>
        </p:txBody>
      </p:sp>
      <p:sp>
        <p:nvSpPr>
          <p:cNvPr id="7" name="Місце для номера слайда 6"/>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3933499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en-US"/>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7" name="Місце для дати 6"/>
          <p:cNvSpPr>
            <a:spLocks noGrp="1"/>
          </p:cNvSpPr>
          <p:nvPr>
            <p:ph type="dt" sz="half" idx="10"/>
          </p:nvPr>
        </p:nvSpPr>
        <p:spPr/>
        <p:txBody>
          <a:bodyPr/>
          <a:lstStyle/>
          <a:p>
            <a:fld id="{026A8CAC-3A99-4346-8013-14AF4E296E6B}" type="datetimeFigureOut">
              <a:rPr lang="en-US" smtClean="0"/>
              <a:t>2/7/2022</a:t>
            </a:fld>
            <a:endParaRPr lang="en-US"/>
          </a:p>
        </p:txBody>
      </p:sp>
      <p:sp>
        <p:nvSpPr>
          <p:cNvPr id="8" name="Місце для нижнього колонтитула 7"/>
          <p:cNvSpPr>
            <a:spLocks noGrp="1"/>
          </p:cNvSpPr>
          <p:nvPr>
            <p:ph type="ftr" sz="quarter" idx="11"/>
          </p:nvPr>
        </p:nvSpPr>
        <p:spPr/>
        <p:txBody>
          <a:bodyPr/>
          <a:lstStyle/>
          <a:p>
            <a:endParaRPr lang="en-US"/>
          </a:p>
        </p:txBody>
      </p:sp>
      <p:sp>
        <p:nvSpPr>
          <p:cNvPr id="9" name="Місце для номера слайда 8"/>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71187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en-US"/>
          </a:p>
        </p:txBody>
      </p:sp>
      <p:sp>
        <p:nvSpPr>
          <p:cNvPr id="3" name="Місце для дати 2"/>
          <p:cNvSpPr>
            <a:spLocks noGrp="1"/>
          </p:cNvSpPr>
          <p:nvPr>
            <p:ph type="dt" sz="half" idx="10"/>
          </p:nvPr>
        </p:nvSpPr>
        <p:spPr/>
        <p:txBody>
          <a:bodyPr/>
          <a:lstStyle/>
          <a:p>
            <a:fld id="{026A8CAC-3A99-4346-8013-14AF4E296E6B}" type="datetimeFigureOut">
              <a:rPr lang="en-US" smtClean="0"/>
              <a:t>2/7/2022</a:t>
            </a:fld>
            <a:endParaRPr lang="en-US"/>
          </a:p>
        </p:txBody>
      </p:sp>
      <p:sp>
        <p:nvSpPr>
          <p:cNvPr id="4" name="Місце для нижнього колонтитула 3"/>
          <p:cNvSpPr>
            <a:spLocks noGrp="1"/>
          </p:cNvSpPr>
          <p:nvPr>
            <p:ph type="ftr" sz="quarter" idx="11"/>
          </p:nvPr>
        </p:nvSpPr>
        <p:spPr/>
        <p:txBody>
          <a:bodyPr/>
          <a:lstStyle/>
          <a:p>
            <a:endParaRPr lang="en-US"/>
          </a:p>
        </p:txBody>
      </p:sp>
      <p:sp>
        <p:nvSpPr>
          <p:cNvPr id="5" name="Місце для номера слайда 4"/>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3864840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026A8CAC-3A99-4346-8013-14AF4E296E6B}" type="datetimeFigureOut">
              <a:rPr lang="en-US" smtClean="0"/>
              <a:t>2/7/2022</a:t>
            </a:fld>
            <a:endParaRPr lang="en-US"/>
          </a:p>
        </p:txBody>
      </p:sp>
      <p:sp>
        <p:nvSpPr>
          <p:cNvPr id="3" name="Місце для нижнього колонтитула 2"/>
          <p:cNvSpPr>
            <a:spLocks noGrp="1"/>
          </p:cNvSpPr>
          <p:nvPr>
            <p:ph type="ftr" sz="quarter" idx="11"/>
          </p:nvPr>
        </p:nvSpPr>
        <p:spPr/>
        <p:txBody>
          <a:bodyPr/>
          <a:lstStyle/>
          <a:p>
            <a:endParaRPr lang="en-US"/>
          </a:p>
        </p:txBody>
      </p:sp>
      <p:sp>
        <p:nvSpPr>
          <p:cNvPr id="4" name="Місце для номера слайда 3"/>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1624986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en-US"/>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026A8CAC-3A99-4346-8013-14AF4E296E6B}" type="datetimeFigureOut">
              <a:rPr lang="en-US" smtClean="0"/>
              <a:t>2/7/2022</a:t>
            </a:fld>
            <a:endParaRPr lang="en-US"/>
          </a:p>
        </p:txBody>
      </p:sp>
      <p:sp>
        <p:nvSpPr>
          <p:cNvPr id="6" name="Місце для нижнього колонтитула 5"/>
          <p:cNvSpPr>
            <a:spLocks noGrp="1"/>
          </p:cNvSpPr>
          <p:nvPr>
            <p:ph type="ftr" sz="quarter" idx="11"/>
          </p:nvPr>
        </p:nvSpPr>
        <p:spPr/>
        <p:txBody>
          <a:bodyPr/>
          <a:lstStyle/>
          <a:p>
            <a:endParaRPr lang="en-US"/>
          </a:p>
        </p:txBody>
      </p:sp>
      <p:sp>
        <p:nvSpPr>
          <p:cNvPr id="7" name="Місце для номера слайда 6"/>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2921349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en-US"/>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026A8CAC-3A99-4346-8013-14AF4E296E6B}" type="datetimeFigureOut">
              <a:rPr lang="en-US" smtClean="0"/>
              <a:t>2/7/2022</a:t>
            </a:fld>
            <a:endParaRPr lang="en-US"/>
          </a:p>
        </p:txBody>
      </p:sp>
      <p:sp>
        <p:nvSpPr>
          <p:cNvPr id="6" name="Місце для нижнього колонтитула 5"/>
          <p:cNvSpPr>
            <a:spLocks noGrp="1"/>
          </p:cNvSpPr>
          <p:nvPr>
            <p:ph type="ftr" sz="quarter" idx="11"/>
          </p:nvPr>
        </p:nvSpPr>
        <p:spPr/>
        <p:txBody>
          <a:bodyPr/>
          <a:lstStyle/>
          <a:p>
            <a:endParaRPr lang="en-US"/>
          </a:p>
        </p:txBody>
      </p:sp>
      <p:sp>
        <p:nvSpPr>
          <p:cNvPr id="7" name="Місце для номера слайда 6"/>
          <p:cNvSpPr>
            <a:spLocks noGrp="1"/>
          </p:cNvSpPr>
          <p:nvPr>
            <p:ph type="sldNum" sz="quarter" idx="12"/>
          </p:nvPr>
        </p:nvSpPr>
        <p:spPr/>
        <p:txBody>
          <a:bodyPr/>
          <a:lstStyle/>
          <a:p>
            <a:fld id="{387E9ABC-235D-462B-B1B6-F257F88287BF}" type="slidenum">
              <a:rPr lang="en-US" smtClean="0"/>
              <a:t>‹№›</a:t>
            </a:fld>
            <a:endParaRPr lang="en-US"/>
          </a:p>
        </p:txBody>
      </p:sp>
    </p:spTree>
    <p:extLst>
      <p:ext uri="{BB962C8B-B14F-4D97-AF65-F5344CB8AC3E}">
        <p14:creationId xmlns:p14="http://schemas.microsoft.com/office/powerpoint/2010/main" val="1806808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en-US"/>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A8CAC-3A99-4346-8013-14AF4E296E6B}" type="datetimeFigureOut">
              <a:rPr lang="en-US" smtClean="0"/>
              <a:t>2/7/2022</a:t>
            </a:fld>
            <a:endParaRPr lang="en-US"/>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7E9ABC-235D-462B-B1B6-F257F88287BF}" type="slidenum">
              <a:rPr lang="en-US" smtClean="0"/>
              <a:t>‹№›</a:t>
            </a:fld>
            <a:endParaRPr lang="en-US"/>
          </a:p>
        </p:txBody>
      </p:sp>
    </p:spTree>
    <p:extLst>
      <p:ext uri="{BB962C8B-B14F-4D97-AF65-F5344CB8AC3E}">
        <p14:creationId xmlns:p14="http://schemas.microsoft.com/office/powerpoint/2010/main" val="2200241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new.vmr.gov.ua/Contents/ContentItems/4m6tye0y8wcsf5g0qyftab6swg"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Прямокутник 7"/>
          <p:cNvSpPr/>
          <p:nvPr/>
        </p:nvSpPr>
        <p:spPr>
          <a:xfrm>
            <a:off x="2034987" y="152583"/>
            <a:ext cx="9685958" cy="528904"/>
          </a:xfrm>
          <a:prstGeom prst="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lang="uk-UA" sz="1600" b="1" i="1" dirty="0" smtClean="0">
                <a:solidFill>
                  <a:schemeClr val="accent2">
                    <a:lumMod val="50000"/>
                  </a:schemeClr>
                </a:solidFill>
                <a:latin typeface="Times New Roman" panose="02020603050405020304" pitchFamily="18" charset="0"/>
                <a:cs typeface="Times New Roman" panose="02020603050405020304" pitchFamily="18" charset="0"/>
              </a:rPr>
              <a:t>Інформація про роботу департаменту у справах ЗМІ </a:t>
            </a:r>
          </a:p>
          <a:p>
            <a:pPr algn="ctr"/>
            <a:r>
              <a:rPr lang="uk-UA" sz="1600" b="1" i="1" dirty="0" smtClean="0">
                <a:solidFill>
                  <a:schemeClr val="accent2">
                    <a:lumMod val="50000"/>
                  </a:schemeClr>
                </a:solidFill>
                <a:latin typeface="Times New Roman" panose="02020603050405020304" pitchFamily="18" charset="0"/>
                <a:cs typeface="Times New Roman" panose="02020603050405020304" pitchFamily="18" charset="0"/>
              </a:rPr>
              <a:t>та зв’язків з громадськістю в 2021 році</a:t>
            </a:r>
            <a:endParaRPr lang="uk-UA" sz="1600" b="1" i="1" dirty="0">
              <a:solidFill>
                <a:schemeClr val="accent2">
                  <a:lumMod val="50000"/>
                </a:schemeClr>
              </a:solidFill>
              <a:latin typeface="Times New Roman" panose="02020603050405020304" pitchFamily="18" charset="0"/>
              <a:cs typeface="Times New Roman" panose="02020603050405020304" pitchFamily="18" charset="0"/>
            </a:endParaRPr>
          </a:p>
        </p:txBody>
      </p:sp>
      <p:graphicFrame>
        <p:nvGraphicFramePr>
          <p:cNvPr id="10" name="Таблиця 9"/>
          <p:cNvGraphicFramePr>
            <a:graphicFrameLocks noGrp="1"/>
          </p:cNvGraphicFramePr>
          <p:nvPr>
            <p:extLst>
              <p:ext uri="{D42A27DB-BD31-4B8C-83A1-F6EECF244321}">
                <p14:modId xmlns:p14="http://schemas.microsoft.com/office/powerpoint/2010/main" val="2197009501"/>
              </p:ext>
            </p:extLst>
          </p:nvPr>
        </p:nvGraphicFramePr>
        <p:xfrm>
          <a:off x="689197" y="822960"/>
          <a:ext cx="11109385" cy="5867400"/>
        </p:xfrm>
        <a:graphic>
          <a:graphicData uri="http://schemas.openxmlformats.org/drawingml/2006/table">
            <a:tbl>
              <a:tblPr firstRow="1" firstCol="1" lastRow="1" lastCol="1" bandRow="1" bandCol="1">
                <a:tableStyleId>{5C22544A-7EE6-4342-B048-85BDC9FD1C3A}</a:tableStyleId>
              </a:tblPr>
              <a:tblGrid>
                <a:gridCol w="5375172">
                  <a:extLst>
                    <a:ext uri="{9D8B030D-6E8A-4147-A177-3AD203B41FA5}">
                      <a16:colId xmlns:a16="http://schemas.microsoft.com/office/drawing/2014/main" val="20000"/>
                    </a:ext>
                  </a:extLst>
                </a:gridCol>
                <a:gridCol w="5734213">
                  <a:extLst>
                    <a:ext uri="{9D8B030D-6E8A-4147-A177-3AD203B41FA5}">
                      <a16:colId xmlns:a16="http://schemas.microsoft.com/office/drawing/2014/main" val="20001"/>
                    </a:ext>
                  </a:extLst>
                </a:gridCol>
              </a:tblGrid>
              <a:tr h="4943090">
                <a:tc>
                  <a:txBody>
                    <a:bodyPr/>
                    <a:lstStyle/>
                    <a:p>
                      <a:pPr marL="1077913"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tab pos="1165225" algn="l"/>
                        </a:tabLst>
                        <a:defRPr/>
                      </a:pPr>
                      <a:endParaRPr lang="uk-UA" sz="1100" b="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1077913"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tab pos="1165225" algn="l"/>
                        </a:tabLst>
                        <a:defRPr/>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Підготовлено</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рішення виконавчого комітету Вінницької                                    міської ради про затвердження фінансових планів комунальних ЗМІ на 2021 рік: МКП ІТА «ВІТА», КП Радіокомпанії «Місто над Бугом». </a:t>
                      </a:r>
                    </a:p>
                    <a:p>
                      <a:pPr marL="0" lvl="0" indent="1077913" algn="just">
                        <a:lnSpc>
                          <a:spcPct val="100000"/>
                        </a:lnSpc>
                        <a:spcBef>
                          <a:spcPts val="0"/>
                        </a:spcBef>
                        <a:spcAft>
                          <a:spcPts val="0"/>
                        </a:spcAft>
                        <a:buFont typeface="Arial" panose="020B0604020202020204" pitchFamily="34" charset="0"/>
                        <a:buNone/>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Затверджено</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рішення міської ради </a:t>
                      </a:r>
                      <a:r>
                        <a:rPr lang="uk-UA" sz="1100" b="0" dirty="0" smtClean="0">
                          <a:solidFill>
                            <a:schemeClr val="tx1"/>
                          </a:solidFill>
                          <a:latin typeface="Times New Roman" panose="02020603050405020304" pitchFamily="18" charset="0"/>
                          <a:cs typeface="Times New Roman" panose="02020603050405020304" pitchFamily="18" charset="0"/>
                        </a:rPr>
                        <a:t>Про хід виконання у 2020 році Програми висвітлення діяльності Вінницької міської ради, її виконавчих органів, фінансової підтримки (дотації) комунальним підприємствам засобів масової інформації у 2017-2020 рр., затвердженої рішенням міської ради №306 від 24.06.2016 року (зі змінами).</a:t>
                      </a:r>
                    </a:p>
                    <a:p>
                      <a:pPr marL="34925" lvl="0" indent="327025" algn="just">
                        <a:lnSpc>
                          <a:spcPct val="100000"/>
                        </a:lnSpc>
                        <a:spcBef>
                          <a:spcPts val="0"/>
                        </a:spcBef>
                        <a:spcAft>
                          <a:spcPts val="0"/>
                        </a:spcAft>
                        <a:buFont typeface="Arial" panose="020B0604020202020204" pitchFamily="34" charset="0"/>
                        <a:buNone/>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Затверджено</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рішення міської ради </a:t>
                      </a:r>
                      <a:r>
                        <a:rPr lang="uk-UA" sz="1100" b="0" dirty="0" smtClean="0">
                          <a:solidFill>
                            <a:schemeClr val="tx1"/>
                          </a:solidFill>
                          <a:latin typeface="Times New Roman" panose="02020603050405020304" pitchFamily="18" charset="0"/>
                          <a:cs typeface="Times New Roman" panose="02020603050405020304" pitchFamily="18" charset="0"/>
                        </a:rPr>
                        <a:t>Про хід виконання у 2020 році Програми використання соціальної реклами для інформування громадськості та профілактики негативних явищ у суспільстві на 2017-2020 роки, затвердженої рішенням міської ради №271 від 27.05.2016 року (зі змінами).</a:t>
                      </a:r>
                    </a:p>
                    <a:p>
                      <a:pPr marL="34925" lvl="0" indent="327025" algn="just">
                        <a:lnSpc>
                          <a:spcPct val="100000"/>
                        </a:lnSpc>
                        <a:spcBef>
                          <a:spcPts val="0"/>
                        </a:spcBef>
                        <a:spcAft>
                          <a:spcPts val="0"/>
                        </a:spcAft>
                        <a:buFont typeface="Arial" panose="020B0604020202020204" pitchFamily="34" charset="0"/>
                        <a:buNone/>
                      </a:pPr>
                      <a:r>
                        <a:rPr lang="uk-UA" sz="1100" b="0" dirty="0" smtClean="0">
                          <a:solidFill>
                            <a:schemeClr val="tx1"/>
                          </a:solidFill>
                          <a:latin typeface="Times New Roman" panose="02020603050405020304" pitchFamily="18" charset="0"/>
                          <a:cs typeface="Times New Roman" panose="02020603050405020304" pitchFamily="18" charset="0"/>
                        </a:rPr>
                        <a:t>Затверджено рішення «</a:t>
                      </a:r>
                      <a:r>
                        <a:rPr lang="ru-RU" sz="1100" b="0" dirty="0" smtClean="0">
                          <a:solidFill>
                            <a:schemeClr val="tx1"/>
                          </a:solidFill>
                          <a:latin typeface="Times New Roman" panose="02020603050405020304" pitchFamily="18" charset="0"/>
                          <a:cs typeface="Times New Roman" panose="02020603050405020304" pitchFamily="18" charset="0"/>
                        </a:rPr>
                        <a:t>Про </a:t>
                      </a:r>
                      <a:r>
                        <a:rPr lang="uk-UA" sz="1100" b="0" dirty="0" smtClean="0">
                          <a:solidFill>
                            <a:schemeClr val="tx1"/>
                          </a:solidFill>
                          <a:latin typeface="Times New Roman" panose="02020603050405020304" pitchFamily="18" charset="0"/>
                          <a:cs typeface="Times New Roman" panose="02020603050405020304" pitchFamily="18" charset="0"/>
                        </a:rPr>
                        <a:t>затвердження Порядку використання коштів, передбачених в бюджеті Вінницької міської територіальної громади на надання фінансової підтримки (дотації) комунальним  підприємствам засобів масової інформації».</a:t>
                      </a:r>
                    </a:p>
                    <a:p>
                      <a:pPr marL="34925" lvl="0" indent="327025" algn="just">
                        <a:lnSpc>
                          <a:spcPct val="100000"/>
                        </a:lnSpc>
                        <a:spcBef>
                          <a:spcPts val="0"/>
                        </a:spcBef>
                        <a:spcAft>
                          <a:spcPts val="0"/>
                        </a:spcAft>
                        <a:buFont typeface="Arial" panose="020B0604020202020204" pitchFamily="34" charset="0"/>
                        <a:buNone/>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Затверджені рішення міської ради Про внесення змін до рішення міської ради від 26.06.2020 р. №2303 «Про затвердження Програми висвітлення діяльності Вінницької міської ради, її виконавчих органів, фінансової підтримки (дотації) комунальним підприємствам засобів масової інформації у 2021-2025 рр.</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та </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Про внесення змін до рішення міської ради від 26.06.2020 р. №2302 «Про затвердження </a:t>
                      </a:r>
                      <a:r>
                        <a:rPr lang="uk-UA" sz="1100" b="0" dirty="0" smtClean="0">
                          <a:solidFill>
                            <a:schemeClr val="tx1"/>
                          </a:solidFill>
                          <a:latin typeface="Times New Roman" panose="02020603050405020304" pitchFamily="18" charset="0"/>
                          <a:cs typeface="Times New Roman" panose="02020603050405020304" pitchFamily="18" charset="0"/>
                        </a:rPr>
                        <a:t>Програми використання соціальної реклами для інформування громадськості та профілактики негативних явищ у суспільстві на 2021-2025 роки.</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a:t>
                      </a:r>
                      <a:endParaRPr lang="uk-UA" sz="1100" b="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34925" lvl="0" indent="327025" algn="just">
                        <a:lnSpc>
                          <a:spcPct val="100000"/>
                        </a:lnSpc>
                        <a:spcBef>
                          <a:spcPts val="0"/>
                        </a:spcBef>
                        <a:spcAft>
                          <a:spcPts val="0"/>
                        </a:spcAft>
                        <a:buFont typeface="Arial" panose="020B0604020202020204" pitchFamily="34" charset="0"/>
                        <a:buNone/>
                      </a:pPr>
                      <a:r>
                        <a:rPr lang="uk-UA" sz="1100" b="0" dirty="0" smtClean="0">
                          <a:solidFill>
                            <a:schemeClr val="tx1"/>
                          </a:solidFill>
                          <a:latin typeface="Times New Roman" panose="02020603050405020304" pitchFamily="18" charset="0"/>
                          <a:cs typeface="Times New Roman" panose="02020603050405020304" pitchFamily="18" charset="0"/>
                        </a:rPr>
                        <a:t>Затверджені рішення міської</a:t>
                      </a:r>
                      <a:r>
                        <a:rPr lang="uk-UA" sz="1100" b="0" baseline="0" dirty="0" smtClean="0">
                          <a:solidFill>
                            <a:schemeClr val="tx1"/>
                          </a:solidFill>
                          <a:latin typeface="Times New Roman" panose="02020603050405020304" pitchFamily="18" charset="0"/>
                          <a:cs typeface="Times New Roman" panose="02020603050405020304" pitchFamily="18" charset="0"/>
                        </a:rPr>
                        <a:t> ради Про зміни до Статутів комунальних підприємств </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МКП ІТА «ВІТА», КП Радіокомпанії «Місто над Бугом».  Крім того, затверджені рішення міської ради «Про заснування </a:t>
                      </a:r>
                      <a:r>
                        <a:rPr lang="ru-RU" sz="1100" b="0" dirty="0" err="1" smtClean="0">
                          <a:solidFill>
                            <a:schemeClr val="tx1"/>
                          </a:solidFill>
                          <a:latin typeface="Times New Roman" panose="02020603050405020304" pitchFamily="18" charset="0"/>
                          <a:cs typeface="Times New Roman" panose="02020603050405020304" pitchFamily="18" charset="0"/>
                        </a:rPr>
                        <a:t>Вінницької</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міської</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редакції</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проводового</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радіомовлення</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радіостудії</a:t>
                      </a:r>
                      <a:r>
                        <a:rPr lang="ru-RU" sz="1100" b="0" dirty="0" smtClean="0">
                          <a:solidFill>
                            <a:schemeClr val="tx1"/>
                          </a:solidFill>
                          <a:latin typeface="Times New Roman" panose="02020603050405020304" pitchFamily="18" charset="0"/>
                          <a:cs typeface="Times New Roman" panose="02020603050405020304" pitchFamily="18" charset="0"/>
                        </a:rPr>
                        <a:t> «</a:t>
                      </a:r>
                      <a:r>
                        <a:rPr lang="ru-RU" sz="1100" b="0" dirty="0" err="1" smtClean="0">
                          <a:solidFill>
                            <a:schemeClr val="tx1"/>
                          </a:solidFill>
                          <a:latin typeface="Times New Roman" panose="02020603050405020304" pitchFamily="18" charset="0"/>
                          <a:cs typeface="Times New Roman" panose="02020603050405020304" pitchFamily="18" charset="0"/>
                        </a:rPr>
                        <a:t>Місто</a:t>
                      </a:r>
                      <a:r>
                        <a:rPr lang="ru-RU" sz="1100" b="0" dirty="0" smtClean="0">
                          <a:solidFill>
                            <a:schemeClr val="tx1"/>
                          </a:solidFill>
                          <a:latin typeface="Times New Roman" panose="02020603050405020304" pitchFamily="18" charset="0"/>
                          <a:cs typeface="Times New Roman" panose="02020603050405020304" pitchFamily="18" charset="0"/>
                        </a:rPr>
                        <a:t> над Бугом»</a:t>
                      </a:r>
                      <a:r>
                        <a:rPr lang="uk-UA" sz="1100" b="0" dirty="0" smtClean="0">
                          <a:solidFill>
                            <a:schemeClr val="tx1"/>
                          </a:solidFill>
                          <a:latin typeface="Times New Roman" panose="02020603050405020304" pitchFamily="18" charset="0"/>
                          <a:cs typeface="Times New Roman" panose="02020603050405020304" pitchFamily="18" charset="0"/>
                        </a:rPr>
                        <a:t> зі змінами» та  </a:t>
                      </a:r>
                      <a:r>
                        <a:rPr lang="en-US" sz="1100" b="0" dirty="0" smtClean="0">
                          <a:solidFill>
                            <a:schemeClr val="tx1"/>
                          </a:solidFill>
                          <a:latin typeface="Times New Roman" panose="02020603050405020304" pitchFamily="18" charset="0"/>
                          <a:cs typeface="Times New Roman" panose="02020603050405020304" pitchFamily="18" charset="0"/>
                        </a:rPr>
                        <a:t>«</a:t>
                      </a:r>
                      <a:r>
                        <a:rPr lang="en-US" sz="1100" b="0" dirty="0" err="1" smtClean="0">
                          <a:solidFill>
                            <a:schemeClr val="tx1"/>
                          </a:solidFill>
                          <a:latin typeface="Times New Roman" panose="02020603050405020304" pitchFamily="18" charset="0"/>
                          <a:cs typeface="Times New Roman" panose="02020603050405020304" pitchFamily="18" charset="0"/>
                        </a:rPr>
                        <a:t>Про</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внесення</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змін</a:t>
                      </a:r>
                      <a:r>
                        <a:rPr lang="en-US" sz="1100" b="0" dirty="0" smtClean="0">
                          <a:solidFill>
                            <a:schemeClr val="tx1"/>
                          </a:solidFill>
                          <a:latin typeface="Times New Roman" panose="02020603050405020304" pitchFamily="18" charset="0"/>
                          <a:cs typeface="Times New Roman" panose="02020603050405020304" pitchFamily="18" charset="0"/>
                        </a:rPr>
                        <a:t> в </a:t>
                      </a:r>
                      <a:r>
                        <a:rPr lang="en-US" sz="1100" b="0" dirty="0" err="1" smtClean="0">
                          <a:solidFill>
                            <a:schemeClr val="tx1"/>
                          </a:solidFill>
                          <a:latin typeface="Times New Roman" panose="02020603050405020304" pitchFamily="18" charset="0"/>
                          <a:cs typeface="Times New Roman" panose="02020603050405020304" pitchFamily="18" charset="0"/>
                        </a:rPr>
                        <a:t>рішення</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міської</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ради</a:t>
                      </a:r>
                      <a:r>
                        <a:rPr lang="en-US" sz="1100" b="0" dirty="0" smtClean="0">
                          <a:solidFill>
                            <a:schemeClr val="tx1"/>
                          </a:solidFill>
                          <a:latin typeface="Times New Roman" panose="02020603050405020304" pitchFamily="18" charset="0"/>
                          <a:cs typeface="Times New Roman" panose="02020603050405020304" pitchFamily="18" charset="0"/>
                        </a:rPr>
                        <a:t> 12-ї </a:t>
                      </a:r>
                      <a:r>
                        <a:rPr lang="en-US" sz="1100" b="0" dirty="0" err="1" smtClean="0">
                          <a:solidFill>
                            <a:schemeClr val="tx1"/>
                          </a:solidFill>
                          <a:latin typeface="Times New Roman" panose="02020603050405020304" pitchFamily="18" charset="0"/>
                          <a:cs typeface="Times New Roman" panose="02020603050405020304" pitchFamily="18" charset="0"/>
                        </a:rPr>
                        <a:t>сесії</a:t>
                      </a:r>
                      <a:r>
                        <a:rPr lang="en-US" sz="1100" b="0" dirty="0" smtClean="0">
                          <a:solidFill>
                            <a:schemeClr val="tx1"/>
                          </a:solidFill>
                          <a:latin typeface="Times New Roman" panose="02020603050405020304" pitchFamily="18" charset="0"/>
                          <a:cs typeface="Times New Roman" panose="02020603050405020304" pitchFamily="18" charset="0"/>
                        </a:rPr>
                        <a:t> 21 </a:t>
                      </a:r>
                      <a:r>
                        <a:rPr lang="en-US" sz="1100" b="0" dirty="0" err="1" smtClean="0">
                          <a:solidFill>
                            <a:schemeClr val="tx1"/>
                          </a:solidFill>
                          <a:latin typeface="Times New Roman" panose="02020603050405020304" pitchFamily="18" charset="0"/>
                          <a:cs typeface="Times New Roman" panose="02020603050405020304" pitchFamily="18" charset="0"/>
                        </a:rPr>
                        <a:t>скликання</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від</a:t>
                      </a:r>
                      <a:r>
                        <a:rPr lang="en-US" sz="1100" b="0" dirty="0" smtClean="0">
                          <a:solidFill>
                            <a:schemeClr val="tx1"/>
                          </a:solidFill>
                          <a:latin typeface="Times New Roman" panose="02020603050405020304" pitchFamily="18" charset="0"/>
                          <a:cs typeface="Times New Roman" panose="02020603050405020304" pitchFamily="18" charset="0"/>
                        </a:rPr>
                        <a:t> 15.10.1993 </a:t>
                      </a:r>
                      <a:r>
                        <a:rPr lang="en-US" sz="1100" b="0" dirty="0" err="1" smtClean="0">
                          <a:solidFill>
                            <a:schemeClr val="tx1"/>
                          </a:solidFill>
                          <a:latin typeface="Times New Roman" panose="02020603050405020304" pitchFamily="18" charset="0"/>
                          <a:cs typeface="Times New Roman" panose="02020603050405020304" pitchFamily="18" charset="0"/>
                        </a:rPr>
                        <a:t>року</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Про</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інформаційно</a:t>
                      </a:r>
                      <a:r>
                        <a:rPr lang="en-US" sz="1100" b="0" dirty="0" smtClean="0">
                          <a:solidFill>
                            <a:schemeClr val="tx1"/>
                          </a:solidFill>
                          <a:latin typeface="Times New Roman" panose="02020603050405020304" pitchFamily="18" charset="0"/>
                          <a:cs typeface="Times New Roman" panose="02020603050405020304" pitchFamily="18" charset="0"/>
                        </a:rPr>
                        <a:t> – </a:t>
                      </a:r>
                      <a:r>
                        <a:rPr lang="en-US" sz="1100" b="0" dirty="0" err="1" smtClean="0">
                          <a:solidFill>
                            <a:schemeClr val="tx1"/>
                          </a:solidFill>
                          <a:latin typeface="Times New Roman" panose="02020603050405020304" pitchFamily="18" charset="0"/>
                          <a:cs typeface="Times New Roman" panose="02020603050405020304" pitchFamily="18" charset="0"/>
                        </a:rPr>
                        <a:t>телевізійне</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агенство</a:t>
                      </a:r>
                      <a:r>
                        <a:rPr lang="en-US" sz="1100" b="0" dirty="0" smtClean="0">
                          <a:solidFill>
                            <a:schemeClr val="tx1"/>
                          </a:solidFill>
                          <a:latin typeface="Times New Roman" panose="02020603050405020304" pitchFamily="18" charset="0"/>
                          <a:cs typeface="Times New Roman" panose="02020603050405020304" pitchFamily="18" charset="0"/>
                        </a:rPr>
                        <a:t> «ВІТА» </a:t>
                      </a:r>
                      <a:r>
                        <a:rPr lang="en-US" sz="1100" b="0" dirty="0" err="1" smtClean="0">
                          <a:solidFill>
                            <a:schemeClr val="tx1"/>
                          </a:solidFill>
                          <a:latin typeface="Times New Roman" panose="02020603050405020304" pitchFamily="18" charset="0"/>
                          <a:cs typeface="Times New Roman" panose="02020603050405020304" pitchFamily="18" charset="0"/>
                        </a:rPr>
                        <a:t>Вінницької</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міської</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ради</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народних</a:t>
                      </a:r>
                      <a:r>
                        <a:rPr lang="uk-UA"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депутатів</a:t>
                      </a:r>
                      <a:r>
                        <a:rPr lang="en-US" sz="1100" b="0" dirty="0" smtClean="0">
                          <a:solidFill>
                            <a:schemeClr val="tx1"/>
                          </a:solidFill>
                          <a:latin typeface="Times New Roman" panose="02020603050405020304" pitchFamily="18" charset="0"/>
                          <a:cs typeface="Times New Roman" panose="02020603050405020304" pitchFamily="18" charset="0"/>
                        </a:rPr>
                        <a:t> і </a:t>
                      </a:r>
                      <a:r>
                        <a:rPr lang="en-US" sz="1100" b="0" dirty="0" err="1" smtClean="0">
                          <a:solidFill>
                            <a:schemeClr val="tx1"/>
                          </a:solidFill>
                          <a:latin typeface="Times New Roman" panose="02020603050405020304" pitchFamily="18" charset="0"/>
                          <a:cs typeface="Times New Roman" panose="02020603050405020304" pitchFamily="18" charset="0"/>
                        </a:rPr>
                        <a:t>її</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виконавчого</a:t>
                      </a:r>
                      <a:r>
                        <a:rPr lang="en-US" sz="1100" b="0" dirty="0" smtClean="0">
                          <a:solidFill>
                            <a:schemeClr val="tx1"/>
                          </a:solidFill>
                          <a:latin typeface="Times New Roman" panose="02020603050405020304" pitchFamily="18" charset="0"/>
                          <a:cs typeface="Times New Roman" panose="02020603050405020304" pitchFamily="18" charset="0"/>
                        </a:rPr>
                        <a:t> </a:t>
                      </a:r>
                      <a:r>
                        <a:rPr lang="en-US" sz="1100" b="0" dirty="0" err="1" smtClean="0">
                          <a:solidFill>
                            <a:schemeClr val="tx1"/>
                          </a:solidFill>
                          <a:latin typeface="Times New Roman" panose="02020603050405020304" pitchFamily="18" charset="0"/>
                          <a:cs typeface="Times New Roman" panose="02020603050405020304" pitchFamily="18" charset="0"/>
                        </a:rPr>
                        <a:t>комітету</a:t>
                      </a:r>
                      <a:r>
                        <a:rPr lang="en-US" sz="1100" b="0" dirty="0" smtClean="0">
                          <a:solidFill>
                            <a:schemeClr val="tx1"/>
                          </a:solidFill>
                          <a:latin typeface="Times New Roman" panose="02020603050405020304" pitchFamily="18" charset="0"/>
                          <a:cs typeface="Times New Roman" panose="02020603050405020304" pitchFamily="18" charset="0"/>
                        </a:rPr>
                        <a:t>»</a:t>
                      </a:r>
                      <a:r>
                        <a:rPr lang="uk-UA" sz="1100" b="0" dirty="0" smtClean="0">
                          <a:solidFill>
                            <a:schemeClr val="tx1"/>
                          </a:solidFill>
                          <a:latin typeface="Times New Roman" panose="02020603050405020304" pitchFamily="18" charset="0"/>
                          <a:cs typeface="Times New Roman" panose="02020603050405020304" pitchFamily="18" charset="0"/>
                        </a:rPr>
                        <a:t>.</a:t>
                      </a:r>
                    </a:p>
                    <a:p>
                      <a:pPr marL="34925" lvl="0" indent="327025" algn="just">
                        <a:lnSpc>
                          <a:spcPct val="100000"/>
                        </a:lnSpc>
                        <a:spcBef>
                          <a:spcPts val="0"/>
                        </a:spcBef>
                        <a:spcAft>
                          <a:spcPts val="0"/>
                        </a:spcAft>
                        <a:buFont typeface="Arial" panose="020B0604020202020204" pitchFamily="34" charset="0"/>
                        <a:buNone/>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Виготовлено та розміщено 25 сіті-лайтів, 45 біг-бордів,</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15 </a:t>
                      </a:r>
                      <a:r>
                        <a:rPr lang="uk-UA" sz="1100" b="0" kern="1200" baseline="0" dirty="0" err="1" smtClean="0">
                          <a:solidFill>
                            <a:schemeClr val="tx1"/>
                          </a:solidFill>
                          <a:effectLst/>
                          <a:latin typeface="Times New Roman" panose="02020603050405020304" pitchFamily="18" charset="0"/>
                          <a:ea typeface="+mn-ea"/>
                          <a:cs typeface="Times New Roman" panose="02020603050405020304" pitchFamily="18" charset="0"/>
                        </a:rPr>
                        <a:t>скроллів</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364 </a:t>
                      </a:r>
                      <a:r>
                        <a:rPr lang="uk-UA" sz="1100" b="0" kern="1200" dirty="0" err="1" smtClean="0">
                          <a:solidFill>
                            <a:schemeClr val="tx1"/>
                          </a:solidFill>
                          <a:effectLst/>
                          <a:latin typeface="Times New Roman" panose="02020603050405020304" pitchFamily="18" charset="0"/>
                          <a:ea typeface="+mn-ea"/>
                          <a:cs typeface="Times New Roman" panose="02020603050405020304" pitchFamily="18" charset="0"/>
                        </a:rPr>
                        <a:t>постери</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на зупинках громадського транспорту, розміщувались</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також різні сюжети соціальної реклами на 10 </a:t>
                      </a:r>
                      <a:r>
                        <a:rPr lang="uk-UA" sz="1100" b="0" kern="1200" baseline="0" dirty="0" err="1" smtClean="0">
                          <a:solidFill>
                            <a:schemeClr val="tx1"/>
                          </a:solidFill>
                          <a:effectLst/>
                          <a:latin typeface="Times New Roman" panose="02020603050405020304" pitchFamily="18" charset="0"/>
                          <a:ea typeface="+mn-ea"/>
                          <a:cs typeface="Times New Roman" panose="02020603050405020304" pitchFamily="18" charset="0"/>
                        </a:rPr>
                        <a:t>відеобордах</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Також було виготовлено 12750 одиниць поліграфічної</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продукції.</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Виготовлено  та  розміщено  </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62  ролики  соціальної  реклами,  які</a:t>
                      </a:r>
                      <a:endParaRPr lang="uk-UA" sz="1100" b="0" i="1" dirty="0">
                        <a:solidFill>
                          <a:schemeClr val="tx1"/>
                        </a:solidFill>
                        <a:effectLst/>
                        <a:latin typeface="Times New Roman" panose="02020603050405020304" pitchFamily="18" charset="0"/>
                        <a:ea typeface="Calibri"/>
                        <a:cs typeface="Times New Roman" panose="02020603050405020304" pitchFamily="18" charset="0"/>
                      </a:endParaRPr>
                    </a:p>
                  </a:txBody>
                  <a:tcPr marL="37003" marR="37003" marT="0" marB="0">
                    <a:noFill/>
                  </a:tcPr>
                </a:tc>
                <a:tc>
                  <a:txBody>
                    <a:bodyPr/>
                    <a:lstStyle/>
                    <a:p>
                      <a:pPr marL="36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endParaRPr>
                    </a:p>
                    <a:p>
                      <a:pPr marL="3600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транслювались в ефірі місцевого радіо та телебачення. Крім того, впродовж року на МКП-ІТА «ВІТА» було виготовлено та розміщено  </a:t>
                      </a:r>
                      <a:r>
                        <a:rPr lang="uk-UA" sz="1100" b="0" kern="1200" baseline="0" dirty="0" err="1" smtClean="0">
                          <a:solidFill>
                            <a:schemeClr val="tx1"/>
                          </a:solidFill>
                          <a:effectLst/>
                          <a:latin typeface="Times New Roman" panose="02020603050405020304" pitchFamily="18" charset="0"/>
                          <a:ea typeface="+mn-ea"/>
                          <a:cs typeface="Times New Roman" panose="02020603050405020304" pitchFamily="18" charset="0"/>
                        </a:rPr>
                        <a:t>інфографіки</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на 26 різних тем.</a:t>
                      </a:r>
                    </a:p>
                    <a:p>
                      <a:pPr marL="34925" marR="0" lvl="0" indent="41433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dirty="0" smtClean="0">
                          <a:solidFill>
                            <a:schemeClr val="tx1"/>
                          </a:solidFill>
                          <a:latin typeface="Times New Roman" panose="02020603050405020304" pitchFamily="18" charset="0"/>
                          <a:cs typeface="Times New Roman" panose="02020603050405020304" pitchFamily="18" charset="0"/>
                        </a:rPr>
                        <a:t>Окремим напрямком інформування населення про діяльність органів місцевого самоврядування було розміщення інформаційних матеріалів на різних ресурсах та публікація розпоряджень міського голови, рішень виконавчого комітету та міської ради та їхніх проектів, які, відповідно до вимог законодавства, підлягають оприлюдненню. На ці потреби у 2021 році з бюджету Вінницької міської територіальної громади направлено </a:t>
                      </a:r>
                      <a:r>
                        <a:rPr lang="uk-UA" sz="1100" b="0" dirty="0" smtClean="0">
                          <a:solidFill>
                            <a:schemeClr val="tx1"/>
                          </a:solidFill>
                          <a:latin typeface="Times New Roman" panose="02020603050405020304" pitchFamily="18" charset="0"/>
                          <a:cs typeface="Times New Roman" panose="02020603050405020304" pitchFamily="18" charset="0"/>
                        </a:rPr>
                        <a:t>1291,6 </a:t>
                      </a:r>
                      <a:r>
                        <a:rPr lang="uk-UA" sz="1100" b="0" dirty="0" smtClean="0">
                          <a:solidFill>
                            <a:schemeClr val="tx1"/>
                          </a:solidFill>
                          <a:latin typeface="Times New Roman" panose="02020603050405020304" pitchFamily="18" charset="0"/>
                          <a:cs typeface="Times New Roman" panose="02020603050405020304" pitchFamily="18" charset="0"/>
                        </a:rPr>
                        <a:t>тис. грн.</a:t>
                      </a:r>
                    </a:p>
                    <a:p>
                      <a:pPr marL="34925" marR="0" lvl="0" indent="41433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dirty="0" smtClean="0">
                          <a:solidFill>
                            <a:schemeClr val="tx1"/>
                          </a:solidFill>
                          <a:latin typeface="Times New Roman" panose="02020603050405020304" pitchFamily="18" charset="0"/>
                          <a:cs typeface="Times New Roman" panose="02020603050405020304" pitchFamily="18" charset="0"/>
                        </a:rPr>
                        <a:t>Загальна п</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лоща оприлюднених матеріалів становить 185 920 тис. см</a:t>
                      </a:r>
                      <a:r>
                        <a:rPr lang="uk-UA" sz="1100" b="0" kern="1200" baseline="30000" dirty="0" smtClean="0">
                          <a:solidFill>
                            <a:schemeClr val="tx1"/>
                          </a:solidFill>
                          <a:effectLst/>
                          <a:latin typeface="Times New Roman" panose="02020603050405020304" pitchFamily="18" charset="0"/>
                          <a:ea typeface="+mn-ea"/>
                          <a:cs typeface="Times New Roman" panose="02020603050405020304" pitchFamily="18" charset="0"/>
                        </a:rPr>
                        <a:t>2</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a:t>
                      </a:r>
                    </a:p>
                    <a:p>
                      <a:pPr marL="34925" marR="0" lvl="0" indent="41433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Розміщено на інформаційних Інтернет-ресурсах 500 інформацій та 36 відеоматеріалів на телебаченні. </a:t>
                      </a:r>
                    </a:p>
                    <a:p>
                      <a:pPr marL="34925" marR="0" lvl="0" indent="41433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На сторінці новин офіційного сайту Вінницької міської ради </a:t>
                      </a:r>
                      <a:r>
                        <a:rPr lang="en-US" sz="1100" b="0" kern="1200" dirty="0" smtClean="0">
                          <a:solidFill>
                            <a:schemeClr val="tx1"/>
                          </a:solidFill>
                          <a:effectLst/>
                          <a:latin typeface="Times New Roman" panose="02020603050405020304" pitchFamily="18" charset="0"/>
                          <a:ea typeface="+mn-ea"/>
                          <a:cs typeface="Times New Roman" panose="02020603050405020304" pitchFamily="18" charset="0"/>
                          <a:hlinkClick r:id="rId2"/>
                        </a:rPr>
                        <a:t>https://new.vmr.gov.ua/Contents/ContentItems/4m6tye0y8wcsf5g0qyftab6swg</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 департаментом у справах ЗМІ та зв’язків з громадськістю було підготовлено та розміщено 1214 прес-релізів та прес-анонсів</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подій та заходів, які відбувались у Вінницькій міській територіальній громаді</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упродовж 2021 року, а також фоторепортажів та оголошень.</a:t>
                      </a:r>
                    </a:p>
                    <a:p>
                      <a:pPr marL="34925" marR="0" lvl="0" indent="414338"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Продовжилась співпраця із усіма основними місцевими ЗМІ, яких нараховується близька двох десятків (телебачення, друковані видання, Інтернет-сайти, радіо). Завдяки системі взаємодії із ЗМІ, яка включає:</a:t>
                      </a:r>
                    </a:p>
                    <a:p>
                      <a:pPr marL="266700" indent="146050" algn="just">
                        <a:lnSpc>
                          <a:spcPct val="100000"/>
                        </a:lnSpc>
                        <a:spcBef>
                          <a:spcPts val="0"/>
                        </a:spcBef>
                        <a:spcAft>
                          <a:spcPts val="0"/>
                        </a:spcAft>
                        <a:buFont typeface="Wingdings" panose="05000000000000000000" pitchFamily="2" charset="2"/>
                        <a:buChar char="Ø"/>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оперативне інформування працівників засобів масової інформації про заплановані події і запрошення їх на заходи;</a:t>
                      </a:r>
                    </a:p>
                    <a:p>
                      <a:pPr marL="266700" indent="146050" algn="just">
                        <a:lnSpc>
                          <a:spcPct val="100000"/>
                        </a:lnSpc>
                        <a:spcBef>
                          <a:spcPts val="0"/>
                        </a:spcBef>
                        <a:spcAft>
                          <a:spcPts val="0"/>
                        </a:spcAft>
                        <a:buFont typeface="Wingdings" panose="05000000000000000000" pitchFamily="2" charset="2"/>
                        <a:buChar char="Ø"/>
                      </a:pPr>
                      <a:endParaRPr lang="uk-UA" sz="1100" b="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266700" lvl="0" indent="146050" algn="just">
                        <a:lnSpc>
                          <a:spcPct val="100000"/>
                        </a:lnSpc>
                        <a:spcBef>
                          <a:spcPts val="0"/>
                        </a:spcBef>
                        <a:spcAft>
                          <a:spcPts val="0"/>
                        </a:spcAft>
                        <a:buFont typeface="Wingdings" panose="05000000000000000000" pitchFamily="2" charset="2"/>
                        <a:buChar char="Ø"/>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сприяння журналістам місцевих та національних мас-медіа в отриманні інформації про діяльність Вінницької міської ради та її виконавчих органів, а також в організації коментарів та інтерв’ю посадових осіб;</a:t>
                      </a:r>
                    </a:p>
                    <a:p>
                      <a:pPr marL="266700" lvl="0" indent="146050" algn="just">
                        <a:lnSpc>
                          <a:spcPct val="100000"/>
                        </a:lnSpc>
                        <a:spcBef>
                          <a:spcPts val="0"/>
                        </a:spcBef>
                        <a:spcAft>
                          <a:spcPts val="0"/>
                        </a:spcAft>
                        <a:buFont typeface="Wingdings" panose="05000000000000000000" pitchFamily="2" charset="2"/>
                        <a:buChar char="Ø"/>
                      </a:pPr>
                      <a:endParaRPr lang="uk-UA" sz="1100" b="0" kern="1200" dirty="0" smtClean="0">
                        <a:solidFill>
                          <a:schemeClr val="tx1"/>
                        </a:solidFill>
                        <a:effectLst/>
                        <a:latin typeface="Times New Roman" panose="02020603050405020304" pitchFamily="18" charset="0"/>
                        <a:ea typeface="+mn-ea"/>
                        <a:cs typeface="Times New Roman" panose="02020603050405020304" pitchFamily="18" charset="0"/>
                      </a:endParaRPr>
                    </a:p>
                    <a:p>
                      <a:pPr marL="266700" lvl="0" indent="146050" algn="just">
                        <a:lnSpc>
                          <a:spcPct val="100000"/>
                        </a:lnSpc>
                        <a:spcBef>
                          <a:spcPts val="0"/>
                        </a:spcBef>
                        <a:spcAft>
                          <a:spcPts val="0"/>
                        </a:spcAft>
                        <a:buFont typeface="Wingdings" panose="05000000000000000000" pitchFamily="2" charset="2"/>
                        <a:buChar char="Ø"/>
                      </a:pP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інформування місцевих та національних засобів масової інформації про події, які відбуваються у місті, шляхом розповсюдження прес-анонсів та прес-релізів на офіційному сайті Вінницької міської ради та розсилкою через</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онлайн канал спілкування </a:t>
                      </a:r>
                      <a:r>
                        <a:rPr lang="en-US"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Viber </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на особисті контакти</a:t>
                      </a:r>
                      <a:r>
                        <a:rPr lang="uk-UA" sz="1100" b="0" kern="1200" baseline="0" dirty="0" smtClean="0">
                          <a:solidFill>
                            <a:schemeClr val="tx1"/>
                          </a:solidFill>
                          <a:effectLst/>
                          <a:latin typeface="Times New Roman" panose="02020603050405020304" pitchFamily="18" charset="0"/>
                          <a:ea typeface="+mn-ea"/>
                          <a:cs typeface="Times New Roman" panose="02020603050405020304" pitchFamily="18" charset="0"/>
                        </a:rPr>
                        <a:t> </a:t>
                      </a:r>
                      <a:r>
                        <a:rPr lang="uk-UA" sz="1100" b="0" kern="1200" dirty="0" smtClean="0">
                          <a:solidFill>
                            <a:schemeClr val="tx1"/>
                          </a:solidFill>
                          <a:effectLst/>
                          <a:latin typeface="Times New Roman" panose="02020603050405020304" pitchFamily="18" charset="0"/>
                          <a:ea typeface="+mn-ea"/>
                          <a:cs typeface="Times New Roman" panose="02020603050405020304" pitchFamily="18" charset="0"/>
                        </a:rPr>
                        <a:t>працівників мас-медіа.</a:t>
                      </a:r>
                    </a:p>
                    <a:p>
                      <a:pPr marL="36000" indent="0" algn="just">
                        <a:lnSpc>
                          <a:spcPct val="100000"/>
                        </a:lnSpc>
                        <a:spcBef>
                          <a:spcPts val="0"/>
                        </a:spcBef>
                        <a:spcAft>
                          <a:spcPts val="0"/>
                        </a:spcAft>
                        <a:buNone/>
                      </a:pPr>
                      <a:endParaRPr lang="uk-UA" sz="1100" b="0" i="0" dirty="0" smtClean="0">
                        <a:solidFill>
                          <a:schemeClr val="tx1"/>
                        </a:solidFill>
                        <a:effectLst/>
                        <a:latin typeface="Times New Roman" panose="02020603050405020304" pitchFamily="18" charset="0"/>
                        <a:ea typeface="Calibri"/>
                        <a:cs typeface="Times New Roman" panose="02020603050405020304" pitchFamily="18" charset="0"/>
                      </a:endParaRPr>
                    </a:p>
                    <a:p>
                      <a:pPr marL="36000" indent="0" algn="just">
                        <a:lnSpc>
                          <a:spcPct val="100000"/>
                        </a:lnSpc>
                        <a:spcBef>
                          <a:spcPts val="0"/>
                        </a:spcBef>
                        <a:spcAft>
                          <a:spcPts val="0"/>
                        </a:spcAft>
                        <a:buNone/>
                      </a:pPr>
                      <a:endParaRPr lang="uk-UA" sz="1100" b="0" i="0" dirty="0" smtClean="0">
                        <a:solidFill>
                          <a:schemeClr val="tx1"/>
                        </a:solidFill>
                        <a:effectLst/>
                        <a:latin typeface="Times New Roman" panose="02020603050405020304" pitchFamily="18" charset="0"/>
                        <a:ea typeface="Calibri"/>
                        <a:cs typeface="Times New Roman" panose="02020603050405020304" pitchFamily="18" charset="0"/>
                      </a:endParaRPr>
                    </a:p>
                  </a:txBody>
                  <a:tcPr marL="37003" marR="37003" marT="0" marB="0">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73045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TotalTime>
  <Words>648</Words>
  <Application>Microsoft Office PowerPoint</Application>
  <PresentationFormat>Широкий екран</PresentationFormat>
  <Paragraphs>22</Paragraphs>
  <Slides>1</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vt:i4>
      </vt:variant>
    </vt:vector>
  </HeadingPairs>
  <TitlesOfParts>
    <vt:vector size="7" baseType="lpstr">
      <vt:lpstr>Arial</vt:lpstr>
      <vt:lpstr>Calibri</vt:lpstr>
      <vt:lpstr>Calibri Light</vt:lpstr>
      <vt:lpstr>Times New Roman</vt:lpstr>
      <vt:lpstr>Wingdings</vt:lpstr>
      <vt:lpstr>Тема Office</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Спіранська Світлана Володимирівна</dc:creator>
  <cp:lastModifiedBy>Спіранська Світлана Володимирівна</cp:lastModifiedBy>
  <cp:revision>13</cp:revision>
  <dcterms:created xsi:type="dcterms:W3CDTF">2022-02-03T08:49:01Z</dcterms:created>
  <dcterms:modified xsi:type="dcterms:W3CDTF">2022-02-07T10:27:46Z</dcterms:modified>
</cp:coreProperties>
</file>